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sldIdLst>
    <p:sldId id="256" r:id="rId2"/>
    <p:sldId id="260" r:id="rId3"/>
    <p:sldId id="268" r:id="rId4"/>
    <p:sldId id="265" r:id="rId5"/>
    <p:sldId id="263" r:id="rId6"/>
    <p:sldId id="258" r:id="rId7"/>
    <p:sldId id="269" r:id="rId8"/>
    <p:sldId id="2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835983-BACB-48BF-1AA0-4CAF90E04840}" v="113" dt="2024-10-11T10:14:54.248"/>
    <p1510:client id="{45D1BC9E-9085-5515-5A9D-B6FF301B5EDC}" v="50" dt="2024-10-10T20:58:16.829"/>
    <p1510:client id="{CE38E896-BBA4-B084-5E11-6476B3EB5B0B}" v="1148" dt="2024-10-10T21:16:06.705"/>
    <p1510:client id="{E8CD4A57-E7A2-C652-FE8B-DAAA3AB2F0A3}" v="121" dt="2024-10-10T21:05:03.4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7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4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6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32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530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9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6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57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711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930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363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0" r:id="rId6"/>
    <p:sldLayoutId id="2147483776" r:id="rId7"/>
    <p:sldLayoutId id="2147483777" r:id="rId8"/>
    <p:sldLayoutId id="2147483778" r:id="rId9"/>
    <p:sldLayoutId id="2147483779" r:id="rId10"/>
    <p:sldLayoutId id="214748378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jamesstringerparsec/Easy-GPU-PV#prerequisite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9024"/>
            <a:ext cx="3076032" cy="391494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1"/>
              <a:t>Haptic Interface</a:t>
            </a:r>
            <a:br>
              <a:rPr lang="en-US" sz="3400" b="1"/>
            </a:br>
            <a:r>
              <a:rPr lang="en-US" sz="3400" b="1"/>
              <a:t>in a networked virtual environment</a:t>
            </a:r>
            <a:endParaRPr lang="en-US" sz="3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9624" y="4914199"/>
            <a:ext cx="2703583" cy="965440"/>
          </a:xfrm>
        </p:spPr>
        <p:txBody>
          <a:bodyPr>
            <a:normAutofit/>
          </a:bodyPr>
          <a:lstStyle/>
          <a:p>
            <a:r>
              <a:rPr lang="en-US" sz="1800">
                <a:latin typeface="Avenir Next LT Pro Light"/>
              </a:rPr>
              <a:t>Pirmin, Pepijn, Derk &amp; Chevan</a:t>
            </a:r>
          </a:p>
          <a:p>
            <a:endParaRPr lang="en-US" sz="18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613E8496-9903-FA34-9313-FD48F81F21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227" r="-6" b="-6"/>
          <a:stretch/>
        </p:blipFill>
        <p:spPr>
          <a:xfrm>
            <a:off x="4038600" y="1366555"/>
            <a:ext cx="7353299" cy="412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A65B-0850-5C50-21F5-1C79F00F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52A90-5269-BF25-4CE6-324649A9A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Haptic device in Unity</a:t>
            </a:r>
          </a:p>
          <a:p>
            <a:r>
              <a:rPr lang="en-US" dirty="0"/>
              <a:t>Network Research</a:t>
            </a:r>
          </a:p>
          <a:p>
            <a:r>
              <a:rPr lang="en-US" dirty="0"/>
              <a:t>Research outcome (ALVR)</a:t>
            </a:r>
          </a:p>
          <a:p>
            <a:r>
              <a:rPr lang="en-US" dirty="0"/>
              <a:t>Network Architecture</a:t>
            </a:r>
          </a:p>
          <a:p>
            <a:r>
              <a:rPr lang="en-US" dirty="0"/>
              <a:t>Network Degradation</a:t>
            </a:r>
          </a:p>
          <a:p>
            <a:r>
              <a:rPr lang="en-US" dirty="0"/>
              <a:t>Virtualizing the process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0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9DFF7-EA50-991F-AD1C-4E964238D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Haptic device in Unity</a:t>
            </a:r>
            <a:endParaRPr lang="en-US" b="1" dirty="0">
              <a:ea typeface="Calibri"/>
              <a:cs typeface="Calibri"/>
            </a:endParaRPr>
          </a:p>
        </p:txBody>
      </p:sp>
      <p:pic>
        <p:nvPicPr>
          <p:cNvPr id="5" name="Content Placeholder 4" descr="https://cdn.discordapp.com/attachments/832632898980413452/1290245321489776681/Screenshot_20240930_113324_Gallery.png?ex=66fbc218&amp;is=66fa7098&amp;hm=d2ce3b4ebd5abb5fd3c7252bd1061eb5e635402d6d3fc11b81311b0c88fff7f9&amp;">
            <a:extLst>
              <a:ext uri="{FF2B5EF4-FFF2-40B4-BE49-F238E27FC236}">
                <a16:creationId xmlns:a16="http://schemas.microsoft.com/office/drawing/2014/main" id="{93BB9278-4CE9-46D5-3085-F6B142B727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456" r="-599" b="10724"/>
          <a:stretch/>
        </p:blipFill>
        <p:spPr>
          <a:xfrm>
            <a:off x="8897562" y="1569193"/>
            <a:ext cx="2508226" cy="4376244"/>
          </a:xfr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7729B0D-9FC5-F77B-F31D-81ADC2524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30" y="1564146"/>
            <a:ext cx="7915392" cy="438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66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783113" cy="1560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Network Research</a:t>
            </a:r>
            <a:endParaRPr lang="en-US" sz="1600" b="1" dirty="0">
              <a:ea typeface="+mj-lt"/>
              <a:cs typeface="+mj-lt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73A39C04-D903-DAA6-8567-598C50C227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0421044"/>
              </p:ext>
            </p:extLst>
          </p:nvPr>
        </p:nvGraphicFramePr>
        <p:xfrm>
          <a:off x="1482683" y="2737364"/>
          <a:ext cx="10396612" cy="303917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776635">
                  <a:extLst>
                    <a:ext uri="{9D8B030D-6E8A-4147-A177-3AD203B41FA5}">
                      <a16:colId xmlns:a16="http://schemas.microsoft.com/office/drawing/2014/main" val="2395258764"/>
                    </a:ext>
                  </a:extLst>
                </a:gridCol>
                <a:gridCol w="2401748">
                  <a:extLst>
                    <a:ext uri="{9D8B030D-6E8A-4147-A177-3AD203B41FA5}">
                      <a16:colId xmlns:a16="http://schemas.microsoft.com/office/drawing/2014/main" val="3507151900"/>
                    </a:ext>
                  </a:extLst>
                </a:gridCol>
                <a:gridCol w="2714306">
                  <a:extLst>
                    <a:ext uri="{9D8B030D-6E8A-4147-A177-3AD203B41FA5}">
                      <a16:colId xmlns:a16="http://schemas.microsoft.com/office/drawing/2014/main" val="3122410878"/>
                    </a:ext>
                  </a:extLst>
                </a:gridCol>
                <a:gridCol w="3503923">
                  <a:extLst>
                    <a:ext uri="{9D8B030D-6E8A-4147-A177-3AD203B41FA5}">
                      <a16:colId xmlns:a16="http://schemas.microsoft.com/office/drawing/2014/main" val="211660172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endParaRPr lang="en-US" sz="1200" b="0" i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NVIDIA </a:t>
                      </a:r>
                      <a:r>
                        <a:rPr lang="en-US" sz="1200" b="0" i="0" dirty="0" err="1">
                          <a:effectLst/>
                          <a:latin typeface="Aptos"/>
                        </a:rPr>
                        <a:t>CloudXR</a:t>
                      </a:r>
                      <a:r>
                        <a:rPr lang="en-US" sz="1200" b="0" i="0" dirty="0">
                          <a:effectLst/>
                          <a:latin typeface="Aptos"/>
                        </a:rPr>
                        <a:t>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ALVR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  <a:p>
                      <a:pPr algn="l" rtl="0" fontAlgn="base">
                        <a:lnSpc>
                          <a:spcPts val="1569"/>
                        </a:lnSpc>
                      </a:pPr>
                      <a:endParaRPr lang="en-US" b="0" i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Moonlight/Parsec (</a:t>
                      </a:r>
                      <a:r>
                        <a:rPr lang="en-US" sz="1200" b="0" i="1" dirty="0">
                          <a:effectLst/>
                          <a:latin typeface="Aptos"/>
                        </a:rPr>
                        <a:t>Added later does the same, but supports remote connections natively</a:t>
                      </a:r>
                      <a:r>
                        <a:rPr lang="en-US" sz="1200" b="0" i="0" dirty="0">
                          <a:effectLst/>
                          <a:latin typeface="Aptos"/>
                        </a:rPr>
                        <a:t>)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3151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Cost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solidFill>
                            <a:srgbClr val="FF0000"/>
                          </a:solidFill>
                          <a:effectLst/>
                          <a:latin typeface="Aptos"/>
                        </a:rPr>
                        <a:t>Paid</a:t>
                      </a:r>
                      <a:r>
                        <a:rPr lang="en-US" sz="1200" b="0" i="0" dirty="0">
                          <a:effectLst/>
                          <a:latin typeface="Aptos"/>
                        </a:rPr>
                        <a:t> (closed-source, dev account)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solidFill>
                            <a:srgbClr val="92D050"/>
                          </a:solidFill>
                          <a:effectLst/>
                          <a:latin typeface="Aptos"/>
                        </a:rPr>
                        <a:t>Free &amp; Open-source</a:t>
                      </a:r>
                      <a:r>
                        <a:rPr lang="en-US" sz="1200" b="0" i="0" dirty="0">
                          <a:effectLst/>
                          <a:latin typeface="Aptos"/>
                        </a:rPr>
                        <a:t>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solidFill>
                            <a:srgbClr val="92D050"/>
                          </a:solidFill>
                          <a:effectLst/>
                          <a:latin typeface="Aptos"/>
                        </a:rPr>
                        <a:t>Free</a:t>
                      </a:r>
                      <a:r>
                        <a:rPr lang="en-US" sz="1200" b="0" i="0" dirty="0">
                          <a:effectLst/>
                          <a:latin typeface="Aptos"/>
                        </a:rPr>
                        <a:t>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76597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Purpose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Professional VR/AR cloud streaming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PC VR wireless streaming to headsets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General game streaming (</a:t>
                      </a:r>
                      <a:r>
                        <a:rPr lang="en-US" sz="1200" b="0" i="0" dirty="0">
                          <a:solidFill>
                            <a:srgbClr val="FF0000"/>
                          </a:solidFill>
                          <a:effectLst/>
                          <a:latin typeface="Aptos"/>
                        </a:rPr>
                        <a:t>non-VR focus</a:t>
                      </a:r>
                      <a:r>
                        <a:rPr lang="en-US" sz="1200" b="0" i="0" dirty="0">
                          <a:effectLst/>
                          <a:latin typeface="Aptos"/>
                        </a:rPr>
                        <a:t>)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27073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Supported Platforms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Cloud &amp; PC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PC (windows, Linux)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PC (Windows, Linux, macOS)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88070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Wireless Streaming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Yes (optimized for cloud-based VR)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Yes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Yes (but focused on general gaming)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18957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VR Support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solidFill>
                            <a:srgbClr val="92D050"/>
                          </a:solidFill>
                          <a:effectLst/>
                          <a:latin typeface="Aptos"/>
                        </a:rPr>
                        <a:t>Fully optimized for VR &amp; AR </a:t>
                      </a:r>
                      <a:endParaRPr lang="en-US" b="0" i="0" dirty="0">
                        <a:solidFill>
                          <a:srgbClr val="92D050"/>
                        </a:solidFill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solidFill>
                            <a:srgbClr val="92D050"/>
                          </a:solidFill>
                          <a:effectLst/>
                          <a:latin typeface="Aptos"/>
                        </a:rPr>
                        <a:t>Designed specifically for VR streaming</a:t>
                      </a:r>
                      <a:r>
                        <a:rPr lang="en-US" sz="1200" b="0" i="0" dirty="0">
                          <a:effectLst/>
                          <a:latin typeface="Aptos"/>
                        </a:rPr>
                        <a:t>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solidFill>
                            <a:srgbClr val="FF0000"/>
                          </a:solidFill>
                          <a:effectLst/>
                          <a:latin typeface="Aptos"/>
                        </a:rPr>
                        <a:t>Not designed for VR </a:t>
                      </a:r>
                      <a:endParaRPr lang="en-US" b="0" i="0" dirty="0">
                        <a:solidFill>
                          <a:srgbClr val="FF0000"/>
                        </a:solidFill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02644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Additional advantage 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solidFill>
                            <a:srgbClr val="92D050"/>
                          </a:solidFill>
                          <a:effectLst/>
                          <a:latin typeface="Aptos"/>
                        </a:rPr>
                        <a:t>Clearly supports for cloud </a:t>
                      </a:r>
                      <a:endParaRPr lang="en-US" b="0" i="0" dirty="0">
                        <a:solidFill>
                          <a:srgbClr val="92D050"/>
                        </a:solidFill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Supports </a:t>
                      </a:r>
                      <a:r>
                        <a:rPr lang="en-US" sz="1200" b="0" i="0" dirty="0" err="1">
                          <a:effectLst/>
                          <a:latin typeface="Aptos"/>
                        </a:rPr>
                        <a:t>PhoneVR</a:t>
                      </a:r>
                      <a:r>
                        <a:rPr lang="en-US" sz="1200" b="0" i="0" dirty="0">
                          <a:effectLst/>
                          <a:latin typeface="Aptos"/>
                        </a:rPr>
                        <a:t>, which can be great for testing. </a:t>
                      </a: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69"/>
                        </a:lnSpc>
                      </a:pPr>
                      <a:r>
                        <a:rPr lang="en-US" sz="1200" b="0" i="0" dirty="0">
                          <a:effectLst/>
                          <a:latin typeface="Aptos"/>
                        </a:rPr>
                        <a:t>Ease of setup, with regards to streaming, unsure about the controls (VR), or a second client. Extra laptops needed. Not wireless.</a:t>
                      </a:r>
                      <a:endParaRPr lang="en-US" b="0" i="0" dirty="0">
                        <a:effectLst/>
                        <a:latin typeface="Aptos"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2377529"/>
                  </a:ext>
                </a:extLst>
              </a:tr>
            </a:tbl>
          </a:graphicData>
        </a:graphic>
      </p:graphicFrame>
      <p:pic>
        <p:nvPicPr>
          <p:cNvPr id="16" name="Picture 15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67227F3C-6700-3ABA-FB09-897195646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98" y="5804287"/>
            <a:ext cx="8124825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244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53615EE-C559-4E03-999B-5477F162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3766AD-6614-4710-B2A4-7BB682EE3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9610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omputer with a video game on the screen&#10;&#10;Description automatically generated">
            <a:extLst>
              <a:ext uri="{FF2B5EF4-FFF2-40B4-BE49-F238E27FC236}">
                <a16:creationId xmlns:a16="http://schemas.microsoft.com/office/drawing/2014/main" id="{5E21BA3E-2C18-2021-A1C0-A1D9AFE32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71" y="1709644"/>
            <a:ext cx="3077763" cy="3764847"/>
          </a:xfrm>
          <a:prstGeom prst="rect">
            <a:avLst/>
          </a:prstGeom>
        </p:spPr>
      </p:pic>
      <p:pic>
        <p:nvPicPr>
          <p:cNvPr id="4" name="Content Placeholder 3" descr="A person wearing a vr headset&#10;&#10;Description automatically generated">
            <a:extLst>
              <a:ext uri="{FF2B5EF4-FFF2-40B4-BE49-F238E27FC236}">
                <a16:creationId xmlns:a16="http://schemas.microsoft.com/office/drawing/2014/main" id="{87CC6691-A56B-C3A1-C175-33664BCD9D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240" t="3569" r="240" b="122"/>
          <a:stretch/>
        </p:blipFill>
        <p:spPr>
          <a:xfrm>
            <a:off x="9108052" y="153185"/>
            <a:ext cx="2862417" cy="37634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E9FF6E-ECC4-496D-FECA-5682FDB75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7"/>
            <a:ext cx="10691814" cy="981914"/>
          </a:xfrm>
        </p:spPr>
        <p:txBody>
          <a:bodyPr>
            <a:normAutofit/>
          </a:bodyPr>
          <a:lstStyle/>
          <a:p>
            <a:r>
              <a:rPr lang="en-US" b="1" dirty="0"/>
              <a:t>Research outcome (ALVR)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C506331-475F-9DFC-582E-B3B3118CB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88" y="2185184"/>
            <a:ext cx="4375389" cy="3976316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pPr marL="0" indent="0">
              <a:buNone/>
            </a:pPr>
            <a:endParaRPr lang="en-US"/>
          </a:p>
          <a:p>
            <a:endParaRPr lang="en-US" sz="1000" b="1">
              <a:latin typeface="Calibri"/>
              <a:cs typeface="Calibri"/>
            </a:endParaRPr>
          </a:p>
        </p:txBody>
      </p:sp>
      <p:pic>
        <p:nvPicPr>
          <p:cNvPr id="3" name="Picture 2" descr="A screenshot of a device&#10;&#10;Description automatically generated">
            <a:extLst>
              <a:ext uri="{FF2B5EF4-FFF2-40B4-BE49-F238E27FC236}">
                <a16:creationId xmlns:a16="http://schemas.microsoft.com/office/drawing/2014/main" id="{06FCF48F-D379-D2C4-72A6-342FDFAA3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1890" y="2589565"/>
            <a:ext cx="5645867" cy="379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94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56EC1-D74B-14C6-3885-42CDDE439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>
                <a:latin typeface="Avenir Next LT Pro"/>
              </a:rPr>
              <a:t>Network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F335AC6C-F9F7-C15A-2AB0-BF6DE2F96E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0917" y="1572300"/>
            <a:ext cx="10519558" cy="4128839"/>
          </a:xfrm>
        </p:spPr>
      </p:pic>
    </p:spTree>
    <p:extLst>
      <p:ext uri="{BB962C8B-B14F-4D97-AF65-F5344CB8AC3E}">
        <p14:creationId xmlns:p14="http://schemas.microsoft.com/office/powerpoint/2010/main" val="3922486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56EC1-D74B-14C6-3885-42CDDE439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latin typeface="Avenir Next LT Pro"/>
              </a:rPr>
              <a:t>Network </a:t>
            </a:r>
            <a:r>
              <a:rPr lang="en-US" sz="3200" b="1" dirty="0" err="1">
                <a:latin typeface="Avenir Next LT Pro"/>
              </a:rPr>
              <a:t>degrAdation</a:t>
            </a:r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4FC325E9-0553-DFE4-8284-0C360501E2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525" y="2032177"/>
            <a:ext cx="6096000" cy="3898300"/>
          </a:xfr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85442E2E-9D66-EB28-29BC-B552791BE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6811" y="1838632"/>
            <a:ext cx="2819476" cy="4114800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CF4C1B4B-4E76-CE1C-F4D9-04197AA386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055" y="1838632"/>
            <a:ext cx="285943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11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56EC1-D74B-14C6-3885-42CDDE439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latin typeface="Avenir Next LT Pro"/>
              </a:rPr>
              <a:t>Virtualizing the process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719F120F-703E-AFC9-FC6F-ADC0DF0A6C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8002059"/>
              </p:ext>
            </p:extLst>
          </p:nvPr>
        </p:nvGraphicFramePr>
        <p:xfrm>
          <a:off x="700088" y="1572444"/>
          <a:ext cx="10691811" cy="46220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3937">
                  <a:extLst>
                    <a:ext uri="{9D8B030D-6E8A-4147-A177-3AD203B41FA5}">
                      <a16:colId xmlns:a16="http://schemas.microsoft.com/office/drawing/2014/main" val="637474548"/>
                    </a:ext>
                  </a:extLst>
                </a:gridCol>
                <a:gridCol w="3563937">
                  <a:extLst>
                    <a:ext uri="{9D8B030D-6E8A-4147-A177-3AD203B41FA5}">
                      <a16:colId xmlns:a16="http://schemas.microsoft.com/office/drawing/2014/main" val="3299299406"/>
                    </a:ext>
                  </a:extLst>
                </a:gridCol>
                <a:gridCol w="3563937">
                  <a:extLst>
                    <a:ext uri="{9D8B030D-6E8A-4147-A177-3AD203B41FA5}">
                      <a16:colId xmlns:a16="http://schemas.microsoft.com/office/drawing/2014/main" val="29367073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Docker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Oracle VirtualBox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Hyper-V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414937"/>
                  </a:ext>
                </a:extLst>
              </a:tr>
              <a:tr h="141653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9374634"/>
                  </a:ext>
                </a:extLst>
              </a:tr>
              <a:tr h="224912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It is not made for running GUI applications (ALVR)</a:t>
                      </a:r>
                    </a:p>
                    <a:p>
                      <a:pPr lvl="0">
                        <a:buNone/>
                      </a:pPr>
                      <a:endParaRPr lang="en-US"/>
                    </a:p>
                    <a:p>
                      <a:pPr lvl="0">
                        <a:buNone/>
                      </a:pPr>
                      <a:r>
                        <a:rPr lang="en-US"/>
                        <a:t>And from people talking on the internet is running the 'game' on docker a big performance hit.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Has no GPU passthrough, meaning we cannot run ALVR or </a:t>
                      </a:r>
                      <a:r>
                        <a:rPr lang="en-US" err="1"/>
                        <a:t>SteamVR</a:t>
                      </a:r>
                      <a:r>
                        <a:rPr lang="en-US"/>
                        <a:t>.</a:t>
                      </a:r>
                    </a:p>
                    <a:p>
                      <a:pPr lvl="0">
                        <a:buNone/>
                      </a:pPr>
                      <a:endParaRPr lang="en-US"/>
                    </a:p>
                    <a:p>
                      <a:pPr lvl="0">
                        <a:buNone/>
                      </a:pPr>
                      <a:r>
                        <a:rPr lang="en-US"/>
                        <a:t>Let alone play a 'game'.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Has no support for </a:t>
                      </a:r>
                      <a:r>
                        <a:rPr lang="en-US" err="1"/>
                        <a:t>vGPU</a:t>
                      </a:r>
                      <a:r>
                        <a:rPr lang="en-US"/>
                        <a:t> on laptops.</a:t>
                      </a:r>
                    </a:p>
                    <a:p>
                      <a:pPr lvl="0">
                        <a:buNone/>
                      </a:pPr>
                      <a:endParaRPr lang="en-US"/>
                    </a:p>
                    <a:p>
                      <a:pPr lvl="0">
                        <a:buNone/>
                      </a:pPr>
                      <a:r>
                        <a:rPr lang="en-US"/>
                        <a:t>"</a:t>
                      </a:r>
                      <a:r>
                        <a:rPr lang="en-US" sz="1800" b="0" i="0" u="none" strike="noStrike" noProof="0">
                          <a:latin typeface="Calisto MT"/>
                        </a:rPr>
                        <a:t>Laptops with NVIDIA GPUs are not supported at this time</a:t>
                      </a:r>
                      <a:r>
                        <a:rPr lang="en-US"/>
                        <a:t>"</a:t>
                      </a:r>
                    </a:p>
                    <a:p>
                      <a:pPr lvl="0">
                        <a:buNone/>
                      </a:pPr>
                      <a:endParaRPr lang="en-US"/>
                    </a:p>
                    <a:p>
                      <a:pPr lvl="0">
                        <a:buNone/>
                      </a:pPr>
                      <a:r>
                        <a:rPr lang="en-US"/>
                        <a:t>Source: </a:t>
                      </a:r>
                      <a:r>
                        <a:rPr lang="en-US" sz="1800" b="0" i="0" u="none" strike="noStrike" noProof="0">
                          <a:latin typeface="Calisto MT"/>
                          <a:hlinkClick r:id="rId2"/>
                        </a:rPr>
                        <a:t>https://github.com/jamesstringerparsec/Easy-GPU-PV#prerequisites</a:t>
                      </a:r>
                      <a:r>
                        <a:rPr lang="en-US" sz="1800" b="0" i="0" u="none" strike="noStrike" noProof="0">
                          <a:latin typeface="Calisto MT"/>
                        </a:rPr>
                        <a:t> 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202716"/>
                  </a:ext>
                </a:extLst>
              </a:tr>
            </a:tbl>
          </a:graphicData>
        </a:graphic>
      </p:graphicFrame>
      <p:pic>
        <p:nvPicPr>
          <p:cNvPr id="13" name="Picture 12" descr="Docker Logo, symbol, meaning, history, PNG, brand">
            <a:extLst>
              <a:ext uri="{FF2B5EF4-FFF2-40B4-BE49-F238E27FC236}">
                <a16:creationId xmlns:a16="http://schemas.microsoft.com/office/drawing/2014/main" id="{6F200AD9-9827-C989-2644-A4905CF89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570" y="1949029"/>
            <a:ext cx="2305050" cy="1304925"/>
          </a:xfrm>
          <a:prstGeom prst="rect">
            <a:avLst/>
          </a:prstGeom>
        </p:spPr>
      </p:pic>
      <p:pic>
        <p:nvPicPr>
          <p:cNvPr id="14" name="Picture 13" descr="A blue and orange logo&#10;&#10;Description automatically generated">
            <a:extLst>
              <a:ext uri="{FF2B5EF4-FFF2-40B4-BE49-F238E27FC236}">
                <a16:creationId xmlns:a16="http://schemas.microsoft.com/office/drawing/2014/main" id="{BE0648BD-2519-7921-31D7-F223853784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0376" y="2048306"/>
            <a:ext cx="1456593" cy="1204058"/>
          </a:xfrm>
          <a:prstGeom prst="rect">
            <a:avLst/>
          </a:prstGeom>
        </p:spPr>
      </p:pic>
      <p:pic>
        <p:nvPicPr>
          <p:cNvPr id="3" name="Picture 2" descr="VirtualBox 2023 Latest Version Download for Windows 10/8/7">
            <a:extLst>
              <a:ext uri="{FF2B5EF4-FFF2-40B4-BE49-F238E27FC236}">
                <a16:creationId xmlns:a16="http://schemas.microsoft.com/office/drawing/2014/main" id="{B7D26AAE-46C2-31A1-74B3-7084F5864D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0106" y="2061882"/>
            <a:ext cx="1192307" cy="1192307"/>
          </a:xfrm>
          <a:prstGeom prst="rect">
            <a:avLst/>
          </a:prstGeom>
        </p:spPr>
      </p:pic>
      <p:pic>
        <p:nvPicPr>
          <p:cNvPr id="4" name="Picture 3" descr="Microsoft Hyper-V: Everything your need to know to get started">
            <a:extLst>
              <a:ext uri="{FF2B5EF4-FFF2-40B4-BE49-F238E27FC236}">
                <a16:creationId xmlns:a16="http://schemas.microsoft.com/office/drawing/2014/main" id="{F4267515-8B95-D2F2-700D-F3ED8DCDC0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9346" y="2018179"/>
            <a:ext cx="1856815" cy="123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89281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ChronicleVTI</vt:lpstr>
      <vt:lpstr>Haptic Interface in a networked virtual environment</vt:lpstr>
      <vt:lpstr>Introduction</vt:lpstr>
      <vt:lpstr>Haptic device in Unity</vt:lpstr>
      <vt:lpstr>Network Research</vt:lpstr>
      <vt:lpstr>Research outcome (ALVR)</vt:lpstr>
      <vt:lpstr>Network</vt:lpstr>
      <vt:lpstr>Network degrAdation</vt:lpstr>
      <vt:lpstr>Virtualizing the process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Haptic Interface in a networked virtual environment</dc:title>
  <dc:creator/>
  <cp:revision>32</cp:revision>
  <dcterms:created xsi:type="dcterms:W3CDTF">2024-09-13T13:12:05Z</dcterms:created>
  <dcterms:modified xsi:type="dcterms:W3CDTF">2025-01-18T11:05:44Z</dcterms:modified>
</cp:coreProperties>
</file>

<file path=docProps/thumbnail.jpeg>
</file>